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2" y="-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8AA485-77C0-4542-BD00-567C48BB74A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2A3C04-D21C-4BB6-BA31-5F7DAE8B3D2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FC6ACE-908A-44E2-AA86-BE9626C24E13}" type="slidenum">
              <a:rPr lang="en-US"/>
              <a:pPr/>
              <a:t>1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BCBED31-CB72-4542-AF1F-76B8965A75C4}" type="slidenum">
              <a:rPr lang="en-US"/>
              <a:pPr/>
              <a:t>2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A32737-260C-4E18-9963-3D1A35961167}" type="slidenum">
              <a:rPr lang="en-US"/>
              <a:pPr/>
              <a:t>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0322A-DAC0-4059-94B6-3C4FA9D5D609}" type="slidenum">
              <a:rPr lang="en-US"/>
              <a:pPr/>
              <a:t>4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E84EBC-3211-4598-85A6-0C0D0DACE886}" type="slidenum">
              <a:rPr lang="en-US"/>
              <a:pPr/>
              <a:t>5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9D5610-CCF6-48FF-B055-18BD5BEB167B}" type="slidenum">
              <a:rPr lang="en-US"/>
              <a:pPr/>
              <a:t>6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7218DE-BA29-4ADE-BE2C-16E41CBDFCD7}" type="slidenum">
              <a:rPr lang="en-US"/>
              <a:pPr/>
              <a:t>7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/>
            </a:lvl1pPr>
          </a:lstStyle>
          <a:p>
            <a:fld id="{34364B75-9DD6-402F-85F5-F335CAF288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04A0B2-E425-4E16-B4BF-4D04A97F3E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350CDA-0547-40D2-B073-928794CDA0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3F8AA-DBCB-4D01-9FE1-F6827389A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D85D4-72DD-4FE7-81E2-B79AA1D4E9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28ABA0-6321-4340-ADDB-46D8BE1108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7888A-A70D-4C29-88FA-8DC96E5390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D9CD2B-C9BB-4CF8-9DA6-EEF2E7A627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A9E6E-2F87-458F-8287-D0BE2BFB6A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AADD24-608D-429C-854C-1292C7D55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3F0EC1-4489-4048-879A-CB4540FE8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7B4698-6610-4C26-9F7B-F8387D8A792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ia.com/cb/7146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tmonster.com/analogies" TargetMode="External"/><Relationship Id="rId4" Type="http://schemas.openxmlformats.org/officeDocument/2006/relationships/hyperlink" Target="http://www.quia.com/hm/22953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219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Analogies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0" lang="en-US" sz="3600" smtClean="0">
                <a:latin typeface="Cracked" charset="0"/>
              </a:rPr>
              <a:t>are Word Relationships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667000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A definition…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kumimoji="0" lang="en-US" smtClean="0">
                <a:latin typeface="Times New Roman" charset="0"/>
              </a:rPr>
              <a:t>An analogy is a comparison between two things, and the comparison is used to determine the relationship between different sets of things.</a:t>
            </a:r>
            <a:endParaRPr kumimoji="0" lang="en-US" smtClean="0"/>
          </a:p>
          <a:p>
            <a:pPr algn="ctr" eaLnBrk="1" hangingPunct="1">
              <a:buFontTx/>
              <a:buNone/>
              <a:defRPr/>
            </a:pPr>
            <a:r>
              <a:rPr kumimoji="0" lang="en-US" b="1" smtClean="0"/>
              <a:t>Bark is to dog     as    meow is to cat.</a:t>
            </a:r>
            <a:endParaRPr kumimoji="0" lang="en-US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48200"/>
            <a:ext cx="14097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95800"/>
            <a:ext cx="10255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Many Different Types of Analogies</a:t>
            </a:r>
            <a:r>
              <a:rPr lang="en-US" smtClean="0"/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>
              <a:buFontTx/>
              <a:buNone/>
              <a:defRPr/>
            </a:pPr>
            <a:endParaRPr kumimoji="0" lang="en-US" sz="2800" smtClean="0">
              <a:latin typeface="Times New Roman" charset="0"/>
            </a:endParaRPr>
          </a:p>
          <a:p>
            <a:pPr lvl="2" eaLnBrk="1" hangingPunct="1">
              <a:defRPr/>
            </a:pPr>
            <a:r>
              <a:rPr kumimoji="0" lang="en-US" sz="2800" b="1" smtClean="0">
                <a:latin typeface="Times New Roman" charset="0"/>
              </a:rPr>
              <a:t>Synonym to antonym</a:t>
            </a:r>
            <a:r>
              <a:rPr kumimoji="0" lang="en-US" sz="2800" smtClean="0">
                <a:latin typeface="Times New Roman" charset="0"/>
              </a:rPr>
              <a:t>: hot is to cold</a:t>
            </a:r>
          </a:p>
          <a:p>
            <a:pPr lvl="2" eaLnBrk="1" hangingPunct="1">
              <a:defRPr/>
            </a:pPr>
            <a:r>
              <a:rPr kumimoji="0" lang="en-US" sz="2800" b="1" smtClean="0">
                <a:latin typeface="Times New Roman" charset="0"/>
              </a:rPr>
              <a:t>Part to whole:</a:t>
            </a:r>
            <a:r>
              <a:rPr kumimoji="0" lang="en-US" sz="2800" smtClean="0">
                <a:latin typeface="Times New Roman" charset="0"/>
              </a:rPr>
              <a:t> core is to apple</a:t>
            </a:r>
          </a:p>
          <a:p>
            <a:pPr lvl="2" eaLnBrk="1" hangingPunct="1">
              <a:defRPr/>
            </a:pPr>
            <a:r>
              <a:rPr kumimoji="0" lang="en-US" sz="2800" b="1" smtClean="0">
                <a:latin typeface="Times New Roman" charset="0"/>
              </a:rPr>
              <a:t>Function to thing</a:t>
            </a:r>
            <a:r>
              <a:rPr kumimoji="0" lang="en-US" sz="2800" smtClean="0">
                <a:latin typeface="Times New Roman" charset="0"/>
              </a:rPr>
              <a:t>: cook is to stove</a:t>
            </a:r>
          </a:p>
          <a:p>
            <a:pPr lvl="2" eaLnBrk="1" hangingPunct="1">
              <a:defRPr/>
            </a:pPr>
            <a:r>
              <a:rPr kumimoji="0" lang="en-US" sz="2800" b="1" smtClean="0">
                <a:latin typeface="Times New Roman" charset="0"/>
              </a:rPr>
              <a:t>Characteristic to thing</a:t>
            </a:r>
            <a:r>
              <a:rPr kumimoji="0" lang="en-US" sz="2800" smtClean="0">
                <a:latin typeface="Times New Roman" charset="0"/>
              </a:rPr>
              <a:t>: slippery is to ice</a:t>
            </a:r>
          </a:p>
          <a:p>
            <a:pPr lvl="2" eaLnBrk="1" hangingPunct="1">
              <a:defRPr/>
            </a:pPr>
            <a:r>
              <a:rPr kumimoji="0" lang="en-US" sz="2800" b="1" smtClean="0">
                <a:latin typeface="Times New Roman" charset="0"/>
              </a:rPr>
              <a:t>Product to thing</a:t>
            </a:r>
            <a:r>
              <a:rPr kumimoji="0" lang="en-US" sz="2800" smtClean="0">
                <a:latin typeface="Times New Roman" charset="0"/>
              </a:rPr>
              <a:t>: milk is to cow</a:t>
            </a:r>
            <a:endParaRPr kumimoji="0" lang="en-US" sz="2000" smtClean="0">
              <a:latin typeface="Times New Roman" charset="0"/>
            </a:endParaRPr>
          </a:p>
          <a:p>
            <a:pPr lvl="2" eaLnBrk="1" hangingPunct="1">
              <a:defRPr/>
            </a:pPr>
            <a:endParaRPr kumimoji="0" lang="en-US" sz="2000" smtClean="0">
              <a:latin typeface="Times New Roman" charset="0"/>
            </a:endParaRPr>
          </a:p>
          <a:p>
            <a:pPr eaLnBrk="1" hangingPunct="1">
              <a:buFontTx/>
              <a:buNone/>
              <a:defRPr/>
            </a:pPr>
            <a:endParaRPr kumimoji="0" lang="en-US" sz="280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0"/>
            <a:ext cx="1498600" cy="157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209800"/>
            <a:ext cx="11684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Guidelines to solve analogies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kumimoji="0" lang="en-US" sz="2800" smtClean="0">
                <a:latin typeface="Times New Roman" pitchFamily="18" charset="0"/>
              </a:rPr>
              <a:t>decide upon the relationship between first 2 words</a:t>
            </a:r>
          </a:p>
          <a:p>
            <a:pPr eaLnBrk="1" hangingPunct="1">
              <a:lnSpc>
                <a:spcPct val="90000"/>
              </a:lnSpc>
            </a:pPr>
            <a:r>
              <a:rPr kumimoji="0" lang="en-US" sz="2800" smtClean="0">
                <a:latin typeface="Times New Roman" pitchFamily="18" charset="0"/>
              </a:rPr>
              <a:t>state the relationship - car is to tire because___________</a:t>
            </a:r>
          </a:p>
          <a:p>
            <a:pPr eaLnBrk="1" hangingPunct="1">
              <a:lnSpc>
                <a:spcPct val="90000"/>
              </a:lnSpc>
            </a:pPr>
            <a:r>
              <a:rPr kumimoji="0" lang="en-US" sz="2800" smtClean="0">
                <a:latin typeface="Times New Roman" pitchFamily="18" charset="0"/>
              </a:rPr>
              <a:t>examine the third word </a:t>
            </a:r>
            <a:r>
              <a:rPr kumimoji="0" lang="en-US" sz="2800" smtClean="0"/>
              <a:t>–</a:t>
            </a:r>
            <a:r>
              <a:rPr kumimoji="0" lang="en-US" sz="2800" smtClean="0">
                <a:latin typeface="Times New Roman" pitchFamily="18" charset="0"/>
              </a:rPr>
              <a:t> chair </a:t>
            </a:r>
          </a:p>
          <a:p>
            <a:pPr eaLnBrk="1" hangingPunct="1">
              <a:lnSpc>
                <a:spcPct val="90000"/>
              </a:lnSpc>
            </a:pPr>
            <a:r>
              <a:rPr kumimoji="0" lang="en-US" sz="2800" smtClean="0">
                <a:latin typeface="Times New Roman" pitchFamily="18" charset="0"/>
              </a:rPr>
              <a:t>select a fourth word that will make the third-fourth word have the same relationship as the first-second word</a:t>
            </a:r>
          </a:p>
          <a:p>
            <a:pPr eaLnBrk="1" hangingPunct="1">
              <a:lnSpc>
                <a:spcPct val="90000"/>
              </a:lnSpc>
            </a:pPr>
            <a:r>
              <a:rPr kumimoji="0" lang="en-US" sz="2800" smtClean="0">
                <a:latin typeface="Times New Roman" pitchFamily="18" charset="0"/>
              </a:rPr>
              <a:t>be ready to explain your fourth word selection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kumimoji="0" lang="en-US" sz="2800" b="1" smtClean="0"/>
              <a:t>Car is to tire as chair is to ______.</a:t>
            </a:r>
            <a:endParaRPr kumimoji="0" lang="en-US" sz="280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362200"/>
            <a:ext cx="1752600" cy="157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Model and Practice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33400" y="2057400"/>
            <a:ext cx="58896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800">
                <a:latin typeface="Times New Roman" pitchFamily="18" charset="0"/>
              </a:rPr>
              <a:t>On is to off as start is to __________.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838200" y="2514600"/>
            <a:ext cx="221138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>
                <a:latin typeface="Times New Roman" pitchFamily="18" charset="0"/>
              </a:rPr>
              <a:t>stop, opposites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33400" y="2895600"/>
            <a:ext cx="626586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800">
                <a:latin typeface="Times New Roman" pitchFamily="18" charset="0"/>
              </a:rPr>
              <a:t>Nail is to finger as hair is to _________. </a:t>
            </a:r>
          </a:p>
          <a:p>
            <a:endParaRPr lang="en-US">
              <a:latin typeface="Times New Roman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838200" y="3352800"/>
            <a:ext cx="27368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>
                <a:latin typeface="Times New Roman" pitchFamily="18" charset="0"/>
              </a:rPr>
              <a:t>head, part to whole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33400" y="3733800"/>
            <a:ext cx="6226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800">
                <a:latin typeface="Times New Roman" pitchFamily="18" charset="0"/>
              </a:rPr>
              <a:t>Eye is to see as ear is to ____________. 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838200" y="4191000"/>
            <a:ext cx="310832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>
                <a:latin typeface="Times New Roman" pitchFamily="18" charset="0"/>
              </a:rPr>
              <a:t>hear, thing to function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81000" y="4572000"/>
            <a:ext cx="6305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800">
                <a:latin typeface="Times New Roman" pitchFamily="18" charset="0"/>
              </a:rPr>
              <a:t>Swift is to deer as slow is to _________. 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838200" y="5029200"/>
            <a:ext cx="3836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>
                <a:latin typeface="Times New Roman" pitchFamily="18" charset="0"/>
              </a:rPr>
              <a:t>turtle, characteristic to thing</a:t>
            </a:r>
            <a:endParaRPr lang="en-US" sz="2800">
              <a:latin typeface="Times New Roman" pitchFamily="18" charset="0"/>
            </a:endParaRPr>
          </a:p>
          <a:p>
            <a:endParaRPr 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381000" y="5334000"/>
            <a:ext cx="6364288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800">
                <a:latin typeface="Times New Roman" pitchFamily="18" charset="0"/>
              </a:rPr>
              <a:t>Wool is to sheep as egg is to  _________.</a:t>
            </a:r>
          </a:p>
          <a:p>
            <a:endParaRPr 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85800" y="5791200"/>
            <a:ext cx="35115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>
                <a:latin typeface="Times New Roman" pitchFamily="18" charset="0"/>
              </a:rPr>
              <a:t>chicken, product to thing</a:t>
            </a:r>
            <a:r>
              <a:rPr lang="en-US" sz="2000">
                <a:latin typeface="Times New Roman" pitchFamily="18" charset="0"/>
              </a:rPr>
              <a:t> </a:t>
            </a:r>
          </a:p>
          <a:p>
            <a:endParaRPr lang="en-US"/>
          </a:p>
        </p:txBody>
      </p:sp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09800"/>
            <a:ext cx="16129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  <p:bldP spid="286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oper Black" pitchFamily="18" charset="0"/>
              </a:rPr>
              <a:t>Now what do you think?</a:t>
            </a:r>
            <a:endParaRPr 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Is this analogy correct?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90800"/>
            <a:ext cx="4419600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oper Black" pitchFamily="18" charset="0"/>
              </a:rPr>
              <a:t>More Analogies to Solve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4343400"/>
          </a:xfrm>
        </p:spPr>
        <p:txBody>
          <a:bodyPr/>
          <a:lstStyle/>
          <a:p>
            <a:pPr eaLnBrk="1" hangingPunct="1"/>
            <a:r>
              <a:rPr kumimoji="0" lang="en-US" sz="2800" smtClean="0">
                <a:latin typeface="Times New Roman" pitchFamily="18" charset="0"/>
              </a:rPr>
              <a:t>Quia - Awesome Analogies </a:t>
            </a:r>
            <a:r>
              <a:rPr kumimoji="0" lang="en-US" sz="2800" smtClean="0"/>
              <a:t>–</a:t>
            </a:r>
            <a:r>
              <a:rPr kumimoji="0" lang="en-US" sz="2800" smtClean="0">
                <a:latin typeface="Times New Roman" pitchFamily="18" charset="0"/>
              </a:rPr>
              <a:t> </a:t>
            </a:r>
            <a:r>
              <a:rPr kumimoji="0" lang="en-US" sz="2400" smtClean="0">
                <a:latin typeface="Times New Roman" pitchFamily="18" charset="0"/>
              </a:rPr>
              <a:t>Practice your knowledge of analogies through these interactive challenge questions.</a:t>
            </a:r>
            <a:r>
              <a:rPr kumimoji="0" lang="en-US" sz="2800" smtClean="0">
                <a:latin typeface="Times New Roman" pitchFamily="18" charset="0"/>
              </a:rPr>
              <a:t>   </a:t>
            </a:r>
            <a:r>
              <a:rPr kumimoji="0" lang="en-US" sz="2400" u="sng" smtClean="0">
                <a:solidFill>
                  <a:srgbClr val="0000FF"/>
                </a:solidFill>
                <a:latin typeface="Times New Roman" pitchFamily="18" charset="0"/>
                <a:hlinkClick r:id="rId3"/>
              </a:rPr>
              <a:t>http://www.quia.com/cb/7146.html</a:t>
            </a:r>
            <a:endParaRPr kumimoji="0" lang="en-US" sz="2800" smtClean="0">
              <a:latin typeface="Times New Roman" pitchFamily="18" charset="0"/>
            </a:endParaRPr>
          </a:p>
          <a:p>
            <a:pPr eaLnBrk="1" hangingPunct="1"/>
            <a:r>
              <a:rPr kumimoji="0" lang="en-US" sz="2800" smtClean="0">
                <a:latin typeface="Times New Roman" pitchFamily="18" charset="0"/>
              </a:rPr>
              <a:t>Quia </a:t>
            </a:r>
            <a:r>
              <a:rPr kumimoji="0" lang="en-US" sz="2800" smtClean="0"/>
              <a:t>–</a:t>
            </a:r>
            <a:r>
              <a:rPr kumimoji="0" lang="en-US" sz="2800" smtClean="0">
                <a:latin typeface="Times New Roman" pitchFamily="18" charset="0"/>
              </a:rPr>
              <a:t> Hangman Analogies - </a:t>
            </a:r>
            <a:r>
              <a:rPr kumimoji="0" lang="en-US" sz="2400" smtClean="0">
                <a:latin typeface="Times New Roman" pitchFamily="18" charset="0"/>
              </a:rPr>
              <a:t>Here is an interactive hangman game format to practice analogies.</a:t>
            </a:r>
            <a:r>
              <a:rPr kumimoji="0" lang="en-US" sz="2800" smtClean="0">
                <a:latin typeface="Times New Roman" pitchFamily="18" charset="0"/>
              </a:rPr>
              <a:t> </a:t>
            </a:r>
            <a:r>
              <a:rPr kumimoji="0" lang="en-US" sz="2400" u="sng" smtClean="0">
                <a:solidFill>
                  <a:srgbClr val="0000FF"/>
                </a:solidFill>
                <a:latin typeface="Times New Roman" pitchFamily="18" charset="0"/>
                <a:hlinkClick r:id="rId4"/>
              </a:rPr>
              <a:t>http://www.quia.com/hm/22953.html</a:t>
            </a:r>
            <a:r>
              <a:rPr kumimoji="0" lang="en-US" sz="2800" smtClean="0">
                <a:latin typeface="Geneva" charset="0"/>
              </a:rPr>
              <a:t> </a:t>
            </a:r>
          </a:p>
          <a:p>
            <a:pPr eaLnBrk="1" hangingPunct="1"/>
            <a:r>
              <a:rPr kumimoji="0" lang="en-US" sz="2800" smtClean="0">
                <a:latin typeface="Times New Roman" pitchFamily="18" charset="0"/>
              </a:rPr>
              <a:t>Fact Monster </a:t>
            </a:r>
            <a:r>
              <a:rPr kumimoji="0" lang="en-US" sz="2800" smtClean="0"/>
              <a:t>–</a:t>
            </a:r>
            <a:r>
              <a:rPr kumimoji="0" lang="en-US" sz="2800" smtClean="0">
                <a:latin typeface="Times New Roman" pitchFamily="18" charset="0"/>
              </a:rPr>
              <a:t> Analogy of the Day - </a:t>
            </a:r>
            <a:r>
              <a:rPr kumimoji="0" lang="en-US" sz="2400" smtClean="0">
                <a:latin typeface="Times New Roman" pitchFamily="18" charset="0"/>
              </a:rPr>
              <a:t>Practice for every day!      </a:t>
            </a:r>
            <a:r>
              <a:rPr kumimoji="0" lang="en-US" sz="2400" u="sng" smtClean="0">
                <a:solidFill>
                  <a:srgbClr val="0000FF"/>
                </a:solidFill>
                <a:latin typeface="Times New Roman" pitchFamily="18" charset="0"/>
                <a:hlinkClick r:id="rId5"/>
              </a:rPr>
              <a:t>http://www.factmonster.com/analogies</a:t>
            </a:r>
            <a:endParaRPr kumimoji="0" lang="en-US" sz="2800" smtClean="0">
              <a:latin typeface="Times New Roman" pitchFamily="18" charset="0"/>
            </a:endParaRPr>
          </a:p>
          <a:p>
            <a:pPr eaLnBrk="1" hangingPunct="1"/>
            <a:endParaRPr kumimoji="0"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un Clip">
  <a:themeElements>
    <a:clrScheme name="Fun Clip 1">
      <a:dk1>
        <a:srgbClr val="330000"/>
      </a:dk1>
      <a:lt1>
        <a:srgbClr val="FFFFFF"/>
      </a:lt1>
      <a:dk2>
        <a:srgbClr val="320000"/>
      </a:dk2>
      <a:lt2>
        <a:srgbClr val="808080"/>
      </a:lt2>
      <a:accent1>
        <a:srgbClr val="FFCC00"/>
      </a:accent1>
      <a:accent2>
        <a:srgbClr val="FFDC4C"/>
      </a:accent2>
      <a:accent3>
        <a:srgbClr val="FFFFFF"/>
      </a:accent3>
      <a:accent4>
        <a:srgbClr val="2A0000"/>
      </a:accent4>
      <a:accent5>
        <a:srgbClr val="FFE2AA"/>
      </a:accent5>
      <a:accent6>
        <a:srgbClr val="E7C744"/>
      </a:accent6>
      <a:hlink>
        <a:srgbClr val="009999"/>
      </a:hlink>
      <a:folHlink>
        <a:srgbClr val="CC6018"/>
      </a:folHlink>
    </a:clrScheme>
    <a:fontScheme name="Fun Clip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Fun Clip 1">
        <a:dk1>
          <a:srgbClr val="330000"/>
        </a:dk1>
        <a:lt1>
          <a:srgbClr val="FFFFFF"/>
        </a:lt1>
        <a:dk2>
          <a:srgbClr val="320000"/>
        </a:dk2>
        <a:lt2>
          <a:srgbClr val="808080"/>
        </a:lt2>
        <a:accent1>
          <a:srgbClr val="FFCC00"/>
        </a:accent1>
        <a:accent2>
          <a:srgbClr val="FFDC4C"/>
        </a:accent2>
        <a:accent3>
          <a:srgbClr val="FFFFFF"/>
        </a:accent3>
        <a:accent4>
          <a:srgbClr val="2A0000"/>
        </a:accent4>
        <a:accent5>
          <a:srgbClr val="FFE2AA"/>
        </a:accent5>
        <a:accent6>
          <a:srgbClr val="E7C744"/>
        </a:accent6>
        <a:hlink>
          <a:srgbClr val="009999"/>
        </a:hlink>
        <a:folHlink>
          <a:srgbClr val="CC601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2004:Templates:Presentations:Designs:Fun Clip</Template>
  <TotalTime>187</TotalTime>
  <Words>296</Words>
  <Application>Microsoft Office PowerPoint</Application>
  <PresentationFormat>On-screen Show (4:3)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ＭＳ Ｐゴシック</vt:lpstr>
      <vt:lpstr>Cooper Black</vt:lpstr>
      <vt:lpstr>Cracked</vt:lpstr>
      <vt:lpstr>Times New Roman</vt:lpstr>
      <vt:lpstr>Geneva</vt:lpstr>
      <vt:lpstr>Fun Clip</vt:lpstr>
      <vt:lpstr>Analogies</vt:lpstr>
      <vt:lpstr>A definition…</vt:lpstr>
      <vt:lpstr>Many Different Types of Analogies </vt:lpstr>
      <vt:lpstr>Guidelines to solve analogies</vt:lpstr>
      <vt:lpstr>Model and Practice</vt:lpstr>
      <vt:lpstr>Now what do you think?</vt:lpstr>
      <vt:lpstr>More Analogies to Solve</vt:lpstr>
    </vt:vector>
  </TitlesOfParts>
  <Company>Carol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Analogies</dc:title>
  <dc:creator>Carol</dc:creator>
  <cp:lastModifiedBy>Owner</cp:lastModifiedBy>
  <cp:revision>11</cp:revision>
  <cp:lastPrinted>2010-02-08T16:03:36Z</cp:lastPrinted>
  <dcterms:created xsi:type="dcterms:W3CDTF">2010-02-07T21:46:53Z</dcterms:created>
  <dcterms:modified xsi:type="dcterms:W3CDTF">2015-02-09T13:59:26Z</dcterms:modified>
</cp:coreProperties>
</file>